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529" r:id="rId3"/>
    <p:sldId id="532" r:id="rId4"/>
    <p:sldId id="530" r:id="rId5"/>
    <p:sldId id="533" r:id="rId6"/>
    <p:sldId id="535" r:id="rId7"/>
    <p:sldId id="549" r:id="rId8"/>
    <p:sldId id="534" r:id="rId9"/>
    <p:sldId id="537" r:id="rId10"/>
    <p:sldId id="538" r:id="rId11"/>
    <p:sldId id="539" r:id="rId12"/>
    <p:sldId id="540" r:id="rId13"/>
    <p:sldId id="541" r:id="rId14"/>
    <p:sldId id="542" r:id="rId15"/>
    <p:sldId id="544" r:id="rId16"/>
    <p:sldId id="545" r:id="rId17"/>
    <p:sldId id="550" r:id="rId18"/>
    <p:sldId id="547" r:id="rId19"/>
    <p:sldId id="548" r:id="rId20"/>
    <p:sldId id="551" r:id="rId21"/>
  </p:sldIdLst>
  <p:sldSz cx="6858000" cy="5143500"/>
  <p:notesSz cx="6858000" cy="9144000"/>
  <p:embeddedFontLst>
    <p:embeddedFont>
      <p:font typeface="KoPubWorld돋움체 Medium" panose="020B0600000101010101" charset="-127"/>
      <p:regular r:id="rId24"/>
    </p:embeddedFont>
    <p:embeddedFont>
      <p:font typeface="KoPubWorld돋움체_Pro Bold" panose="020B0600000101010101" charset="-127"/>
      <p:bold r:id="rId25"/>
    </p:embeddedFont>
    <p:embeddedFont>
      <p:font typeface="KoPubWorld돋움체_Pro Light" panose="020B0600000101010101" charset="-127"/>
      <p:regular r:id="rId26"/>
    </p:embeddedFont>
    <p:embeddedFont>
      <p:font typeface="KoPubWorld바탕체 Medium" panose="020B0600000101010101" charset="-127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나눔스퀘어라운드 Bold" panose="020B0600000101010101" pitchFamily="50" charset="-127"/>
      <p:bold r:id="rId36"/>
    </p:embeddedFont>
    <p:embeddedFont>
      <p:font typeface="나눔스퀘어라운드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FD7"/>
    <a:srgbClr val="32A1D9"/>
    <a:srgbClr val="006583"/>
    <a:srgbClr val="736D71"/>
    <a:srgbClr val="B3A197"/>
    <a:srgbClr val="01A6BC"/>
    <a:srgbClr val="CBCBCB"/>
    <a:srgbClr val="BABABA"/>
    <a:srgbClr val="E8E4D9"/>
    <a:srgbClr val="7CB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3132" autoAdjust="0"/>
  </p:normalViewPr>
  <p:slideViewPr>
    <p:cSldViewPr>
      <p:cViewPr varScale="1">
        <p:scale>
          <a:sx n="151" d="100"/>
          <a:sy n="151" d="100"/>
        </p:scale>
        <p:origin x="1446" y="13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0D6683-2055-4936-A03C-B8E6B2A90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8880C-47FD-41FE-B23E-16714764F1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EAB85-1AA7-4A1C-82A4-2A3AD942E25D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9A6A8-FCEE-45C9-97D4-641569FA8D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7E5B8-BA98-451D-87E7-E2F4413F6A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35A8D-88CA-443B-814E-41616528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91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바탕체 Medium" panose="00000600000000000000" pitchFamily="2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Light" panose="00000300000000000000" pitchFamily="50" charset="-127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panose="00000600000000000000" pitchFamily="2" charset="-127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8" r:id="rId8"/>
    <p:sldLayoutId id="2147483679" r:id="rId9"/>
    <p:sldLayoutId id="2147483680" r:id="rId10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Prof. </a:t>
            </a:r>
            <a:r>
              <a:rPr lang="en-US" altLang="ko-KR" dirty="0" err="1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Hyerim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Support Vector Machine(SVM)</a:t>
            </a: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분리가 가능한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81623-F739-4F16-B3F3-9663F0DE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00150"/>
            <a:ext cx="5867400" cy="121080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B18918C-9712-4DC8-A315-6A6AC104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F5CD0BEC-4322-404D-A203-BD769688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76550"/>
            <a:ext cx="6400800" cy="14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2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</a:t>
            </a:r>
            <a:r>
              <a:rPr lang="en-US" altLang="ko-KR" dirty="0"/>
              <a:t> - </a:t>
            </a:r>
            <a:r>
              <a:rPr lang="ko-KR" altLang="en-US" dirty="0"/>
              <a:t>선형분리 가능한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E370CB-FDE8-4E1F-9290-D088ABCEB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1100" dirty="0"/>
                  <a:t>클래스를 분리하는 </a:t>
                </a:r>
                <a:r>
                  <a:rPr lang="ko-KR" altLang="en-US" sz="1100" dirty="0" err="1"/>
                  <a:t>초평면</a:t>
                </a:r>
                <a:r>
                  <a:rPr lang="en-US" altLang="ko-KR" sz="1100" dirty="0"/>
                  <a:t>(hyper plane)</a:t>
                </a:r>
                <a:r>
                  <a:rPr lang="ko-KR" altLang="en-US" sz="1100" dirty="0"/>
                  <a:t>은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아래와 같이 표현 가능</a:t>
                </a:r>
                <a:r>
                  <a:rPr lang="en-US" altLang="ko-KR" sz="1100" dirty="0"/>
                  <a:t>(</a:t>
                </a:r>
                <a:r>
                  <a:rPr lang="ko-KR" altLang="en-US" sz="1100" dirty="0"/>
                  <a:t>평면의 방정식</a:t>
                </a:r>
                <a:r>
                  <a:rPr lang="en-US" altLang="ko-KR" sz="1100" dirty="0"/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ko-KR" altLang="en-US" sz="11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가중치 벡터</a:t>
                </a:r>
                <a:r>
                  <a:rPr lang="en-US" altLang="ko-KR" sz="11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100" dirty="0"/>
                  <a:t>는 편향</a:t>
                </a:r>
                <a:r>
                  <a:rPr lang="en-US" altLang="ko-KR" sz="1100" dirty="0"/>
                  <a:t>(bias))</a:t>
                </a:r>
              </a:p>
              <a:p>
                <a:pPr marL="0" indent="0">
                  <a:buNone/>
                </a:pPr>
                <a:endParaRPr lang="en-US" altLang="ko-KR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100" dirty="0"/>
              </a:p>
              <a:p>
                <a:r>
                  <a:rPr lang="en-US" altLang="ko-KR" sz="1100" dirty="0"/>
                  <a:t>2</a:t>
                </a:r>
                <a:r>
                  <a:rPr lang="ko-KR" altLang="en-US" sz="1100" dirty="0"/>
                  <a:t>차원의 경우 아래와 같이 표현 가능</a:t>
                </a:r>
                <a:endParaRPr lang="en-US" altLang="ko-KR" sz="1100" dirty="0"/>
              </a:p>
              <a:p>
                <a:pPr marL="342900" lvl="1" indent="0">
                  <a:buNone/>
                </a:pPr>
                <a:endParaRPr lang="en-US" altLang="ko-KR" sz="95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9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9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9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9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9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9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9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9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950" dirty="0"/>
              </a:p>
              <a:p>
                <a:endParaRPr lang="en-US" altLang="ko-KR" sz="1100" dirty="0"/>
              </a:p>
              <a:p>
                <a:r>
                  <a:rPr lang="en-US" altLang="ko-KR" sz="1100" dirty="0"/>
                  <a:t>Margin</a:t>
                </a:r>
                <a:r>
                  <a:rPr lang="ko-KR" altLang="en-US" sz="1100" dirty="0"/>
                  <a:t>을 계산하기 위한 </a:t>
                </a:r>
                <a:r>
                  <a:rPr lang="en-US" altLang="ko-KR" sz="1100" dirty="0"/>
                  <a:t>2</a:t>
                </a:r>
                <a:r>
                  <a:rPr lang="ko-KR" altLang="en-US" sz="1100" dirty="0"/>
                  <a:t>개의 </a:t>
                </a:r>
                <a:r>
                  <a:rPr lang="ko-KR" altLang="en-US" sz="1100" dirty="0" err="1"/>
                  <a:t>초평면</a:t>
                </a:r>
                <a:endParaRPr lang="en-US" altLang="ko-K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≥+1  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altLang="ko-K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≤−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100" dirty="0"/>
              </a:p>
              <a:p>
                <a:pPr marL="0" indent="0">
                  <a:buNone/>
                </a:pPr>
                <a:endParaRPr lang="en-US" altLang="ko-KR" sz="1100" dirty="0"/>
              </a:p>
              <a:p>
                <a:r>
                  <a:rPr lang="ko-KR" altLang="en-US" sz="1100" dirty="0" err="1"/>
                  <a:t>초평면</a:t>
                </a:r>
                <a:r>
                  <a:rPr lang="ko-KR" alt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100" i="1">
                        <a:latin typeface="Cambria Math" panose="02040503050406030204" pitchFamily="18" charset="0"/>
                      </a:rPr>
                      <m:t>또</m:t>
                    </m:r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속하는 모든 훈련 </a:t>
                </a:r>
                <a:r>
                  <a:rPr lang="ko-KR" altLang="en-US" sz="1100" dirty="0" err="1"/>
                  <a:t>튜플을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Support vector</a:t>
                </a:r>
                <a:r>
                  <a:rPr lang="ko-KR" altLang="en-US" sz="1100" dirty="0"/>
                  <a:t>이라고 함</a:t>
                </a:r>
                <a:endParaRPr lang="en-US" altLang="ko-KR" sz="1100" dirty="0"/>
              </a:p>
              <a:p>
                <a:endParaRPr lang="en-US" altLang="ko-KR" sz="1100" dirty="0"/>
              </a:p>
              <a:p>
                <a:r>
                  <a:rPr lang="ko-KR" altLang="en-US" sz="1100" dirty="0"/>
                  <a:t>이를 푸는 것은 제약이 존재하는 </a:t>
                </a:r>
                <a:r>
                  <a:rPr lang="en-US" altLang="ko-KR" sz="1100" dirty="0"/>
                  <a:t>Convex optimization problem</a:t>
                </a:r>
                <a:r>
                  <a:rPr lang="ko-KR" altLang="en-US" sz="1100" dirty="0"/>
                  <a:t>에 해당</a:t>
                </a:r>
                <a:endParaRPr lang="en-US" altLang="ko-KR" sz="1100" dirty="0"/>
              </a:p>
              <a:p>
                <a:pPr lvl="1"/>
                <a:r>
                  <a:rPr lang="ko-KR" altLang="en-US" sz="950" dirty="0"/>
                  <a:t>선형 제약을 가진 </a:t>
                </a:r>
                <a:r>
                  <a:rPr lang="en-US" altLang="ko-KR" sz="950" dirty="0"/>
                  <a:t>2</a:t>
                </a:r>
                <a:r>
                  <a:rPr lang="ko-KR" altLang="en-US" sz="950" dirty="0"/>
                  <a:t>차 목적함수</a:t>
                </a:r>
                <a:endParaRPr lang="en-US" altLang="ko-KR" sz="950" dirty="0"/>
              </a:p>
              <a:p>
                <a:pPr lvl="1"/>
                <a:r>
                  <a:rPr lang="en-US" altLang="ko-KR" sz="950" dirty="0"/>
                  <a:t>2</a:t>
                </a:r>
                <a:r>
                  <a:rPr lang="ko-KR" altLang="en-US" sz="950" dirty="0"/>
                  <a:t>차 계획법</a:t>
                </a:r>
                <a:r>
                  <a:rPr lang="en-US" altLang="ko-KR" sz="950" dirty="0"/>
                  <a:t>(Quadratic Programming)</a:t>
                </a:r>
              </a:p>
              <a:p>
                <a:pPr lvl="1"/>
                <a:r>
                  <a:rPr lang="ko-KR" altLang="en-US" sz="950" dirty="0" err="1"/>
                  <a:t>라그랑지안</a:t>
                </a:r>
                <a:r>
                  <a:rPr lang="ko-KR" altLang="en-US" sz="950" dirty="0"/>
                  <a:t> 승수</a:t>
                </a:r>
                <a:r>
                  <a:rPr lang="en-US" altLang="ko-KR" sz="950" dirty="0"/>
                  <a:t>(</a:t>
                </a:r>
                <a:r>
                  <a:rPr lang="en-US" altLang="ko-KR" sz="950" dirty="0" err="1"/>
                  <a:t>Lagrangian</a:t>
                </a:r>
                <a:r>
                  <a:rPr lang="en-US" altLang="ko-KR" sz="950" dirty="0"/>
                  <a:t> multipliers) </a:t>
                </a:r>
              </a:p>
              <a:p>
                <a:pPr marL="0" indent="0">
                  <a:buNone/>
                </a:pPr>
                <a:endParaRPr lang="en-US" altLang="ko-KR" sz="1100" dirty="0"/>
              </a:p>
              <a:p>
                <a:pPr marL="342900" lvl="1" indent="0">
                  <a:buNone/>
                </a:pPr>
                <a:endParaRPr lang="en-US" altLang="ko-KR" sz="95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E370CB-FDE8-4E1F-9290-D088ABCEB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90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100" dirty="0"/>
              <a:t>목적함수</a:t>
            </a:r>
            <a:r>
              <a:rPr lang="en-US" altLang="ko-KR" sz="1100" dirty="0"/>
              <a:t>(Objective function)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제약식</a:t>
            </a:r>
            <a:r>
              <a:rPr lang="en-US" altLang="ko-KR" sz="1100" dirty="0"/>
              <a:t>(Constraints)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66F6466A-E87F-47C9-8CD5-849A2BD30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1160264"/>
                <a:ext cx="1447800" cy="1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KoPubWorld돋움체_Pro Light" panose="00000300000000000000" pitchFamily="50" charset="-127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1100" b="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sz="110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110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1100" b="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1100" b="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1100" b="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110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66F6466A-E87F-47C9-8CD5-849A2BD30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160264"/>
                <a:ext cx="1447800" cy="1584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0F8164AC-0399-4462-9161-F8256F521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3421708"/>
                <a:ext cx="2514600" cy="12074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KoPubWorld돋움체_Pro Light" panose="00000300000000000000" pitchFamily="50" charset="-127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≥+1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US" altLang="ko-KR" sz="1100" b="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100" dirty="0">
                  <a:latin typeface="맑은 고딕" panose="020B0503020000020004" pitchFamily="50" charset="-127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0F8164AC-0399-4462-9161-F8256F52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421708"/>
                <a:ext cx="2514600" cy="1207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:a16="http://schemas.microsoft.com/office/drawing/2014/main" id="{117A098D-328A-423C-A954-17DB81A6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885950"/>
            <a:ext cx="3130475" cy="1290107"/>
          </a:xfrm>
          <a:prstGeom prst="rect">
            <a:avLst/>
          </a:prstGeom>
        </p:spPr>
      </p:pic>
      <p:sp>
        <p:nvSpPr>
          <p:cNvPr id="75" name="제목 1">
            <a:extLst>
              <a:ext uri="{FF2B5EF4-FFF2-40B4-BE49-F238E27FC236}">
                <a16:creationId xmlns:a16="http://schemas.microsoft.com/office/drawing/2014/main" id="{C4C686DD-E800-49C6-A0C4-C439CC68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</a:t>
            </a:r>
            <a:r>
              <a:rPr lang="en-US" altLang="ko-KR" dirty="0"/>
              <a:t> - </a:t>
            </a:r>
            <a:r>
              <a:rPr lang="ko-KR" altLang="en-US" dirty="0"/>
              <a:t>선형분리 가능한 경우</a:t>
            </a:r>
          </a:p>
        </p:txBody>
      </p:sp>
    </p:spTree>
    <p:extLst>
      <p:ext uri="{BB962C8B-B14F-4D97-AF65-F5344CB8AC3E}">
        <p14:creationId xmlns:p14="http://schemas.microsoft.com/office/powerpoint/2010/main" val="246183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100" dirty="0"/>
              <a:t>SVM</a:t>
            </a:r>
            <a:r>
              <a:rPr lang="ko-KR" altLang="en-US" sz="1100" dirty="0"/>
              <a:t> </a:t>
            </a:r>
            <a:r>
              <a:rPr lang="en-US" altLang="ko-KR" sz="1100" dirty="0"/>
              <a:t>Learning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r>
              <a:rPr lang="en-US" altLang="ko-KR" sz="1100" dirty="0"/>
              <a:t>Convex optimization = &gt; </a:t>
            </a:r>
            <a:r>
              <a:rPr lang="en-US" altLang="ko-KR" sz="1100" dirty="0" err="1"/>
              <a:t>Lagrangian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KKT(</a:t>
            </a:r>
            <a:r>
              <a:rPr lang="en-US" altLang="ko-KR" sz="1100" dirty="0" err="1"/>
              <a:t>Karush</a:t>
            </a:r>
            <a:r>
              <a:rPr lang="en-US" altLang="ko-KR" sz="1100" dirty="0"/>
              <a:t>-</a:t>
            </a:r>
            <a:r>
              <a:rPr lang="en-US" altLang="ko-KR" sz="1100" dirty="0" err="1"/>
              <a:t>Khun</a:t>
            </a:r>
            <a:r>
              <a:rPr lang="en-US" altLang="ko-KR" sz="1100" dirty="0"/>
              <a:t>-Tucker) condition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r>
              <a:rPr lang="en-US" altLang="ko-KR" sz="1100" dirty="0"/>
              <a:t>Dual </a:t>
            </a:r>
            <a:r>
              <a:rPr lang="en-US" altLang="ko-KR" sz="1100" dirty="0" err="1"/>
              <a:t>Lagrangian</a:t>
            </a:r>
            <a:endParaRPr lang="en-US" altLang="ko-KR" sz="1100" dirty="0"/>
          </a:p>
          <a:p>
            <a:endParaRPr lang="en-US" altLang="ko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8045-A1C1-4911-ADB8-D49DEBA637F0}"/>
                  </a:ext>
                </a:extLst>
              </p:cNvPr>
              <p:cNvSpPr txBox="1"/>
              <p:nvPr/>
            </p:nvSpPr>
            <p:spPr>
              <a:xfrm>
                <a:off x="1363291" y="1103449"/>
                <a:ext cx="1137876" cy="338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PrePr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𝑚𝑖𝑛</m:t>
                          </m:r>
                        </m:sup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  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𝑓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(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)=</m:t>
                          </m:r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2</m:t>
                              </m:r>
                            </m:den>
                          </m:f>
                        </m:e>
                      </m:sPre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8045-A1C1-4911-ADB8-D49DEBA63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1" y="1103449"/>
                <a:ext cx="1137876" cy="338619"/>
              </a:xfrm>
              <a:prstGeom prst="rect">
                <a:avLst/>
              </a:prstGeom>
              <a:blipFill>
                <a:blip r:embed="rId2"/>
                <a:stretch>
                  <a:fillRect l="-538" r="-538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43C6C-007C-4106-8E6F-4B2652639001}"/>
                  </a:ext>
                </a:extLst>
              </p:cNvPr>
              <p:cNvSpPr txBox="1"/>
              <p:nvPr/>
            </p:nvSpPr>
            <p:spPr>
              <a:xfrm>
                <a:off x="906091" y="1508651"/>
                <a:ext cx="222009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+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≥1, 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 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𝑖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=1,2,…,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𝑁</m:t>
                      </m:r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43C6C-007C-4106-8E6F-4B265263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91" y="1508651"/>
                <a:ext cx="2220095" cy="169277"/>
              </a:xfrm>
              <a:prstGeom prst="rect">
                <a:avLst/>
              </a:prstGeom>
              <a:blipFill>
                <a:blip r:embed="rId3"/>
                <a:stretch>
                  <a:fillRect l="-1374" r="-109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E3993-70BF-49EF-86CE-29705BC3F9CC}"/>
                  </a:ext>
                </a:extLst>
              </p:cNvPr>
              <p:cNvSpPr txBox="1"/>
              <p:nvPr/>
            </p:nvSpPr>
            <p:spPr>
              <a:xfrm>
                <a:off x="1066800" y="2000853"/>
                <a:ext cx="2478306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𝑃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𝒘</m:t>
                              </m:r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+</m:t>
                              </m:r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E3993-70BF-49EF-86CE-29705BC3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00853"/>
                <a:ext cx="2478306" cy="475964"/>
              </a:xfrm>
              <a:prstGeom prst="rect">
                <a:avLst/>
              </a:prstGeom>
              <a:blipFill>
                <a:blip r:embed="rId4"/>
                <a:stretch>
                  <a:fillRect l="-983" t="-116667" r="-1720" b="-179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61D614-63D1-4B26-8DAF-462074FC5BDA}"/>
                  </a:ext>
                </a:extLst>
              </p:cNvPr>
              <p:cNvSpPr txBox="1"/>
              <p:nvPr/>
            </p:nvSpPr>
            <p:spPr>
              <a:xfrm>
                <a:off x="1142999" y="3315831"/>
                <a:ext cx="149104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λ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1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  <a:cs typeface="KoPubWorld돋움체_Pro Light" panose="00000300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</m:ctrlPr>
                      </m:dPr>
                      <m:e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𝒘</m:t>
                        </m:r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  <a:cs typeface="KoPubWorld돋움체_Pro Light" panose="000003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  <a:cs typeface="KoPubWorld돋움체_Pro Light" panose="00000300000000000000" pitchFamily="50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  <a:cs typeface="KoPubWorld돋움체_Pro Light" panose="00000300000000000000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+</m:t>
                        </m:r>
                        <m:r>
                          <a:rPr lang="en-US" altLang="ko-KR" sz="11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  <a:cs typeface="KoPubWorld돋움체_Pro Light" panose="00000300000000000000" pitchFamily="50" charset="-127"/>
                          </a:rPr>
                          <m:t>𝑏</m:t>
                        </m:r>
                      </m:e>
                    </m:d>
                    <m:r>
                      <a:rPr lang="en-US" altLang="ko-KR" sz="11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  <a:cs typeface="KoPubWorld돋움체_Pro Light" panose="00000300000000000000" pitchFamily="50" charset="-127"/>
                      </a:rPr>
                      <m:t>−1)</m:t>
                    </m:r>
                  </m:oMath>
                </a14:m>
                <a:r>
                  <a:rPr lang="en-US" altLang="ko-KR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KoPubWorld돋움체_Pro Light" panose="00000300000000000000" pitchFamily="50" charset="-127"/>
                  </a:rPr>
                  <a:t>=0</a:t>
                </a:r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61D614-63D1-4B26-8DAF-462074FC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3315831"/>
                <a:ext cx="1491049" cy="169277"/>
              </a:xfrm>
              <a:prstGeom prst="rect">
                <a:avLst/>
              </a:prstGeom>
              <a:blipFill>
                <a:blip r:embed="rId5"/>
                <a:stretch>
                  <a:fillRect l="-3265" t="-32143" r="-4898" b="-4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1CDE38-9D73-4069-8635-C81BA1E33DFD}"/>
                  </a:ext>
                </a:extLst>
              </p:cNvPr>
              <p:cNvSpPr/>
              <p:nvPr/>
            </p:nvSpPr>
            <p:spPr>
              <a:xfrm>
                <a:off x="1066799" y="3005695"/>
                <a:ext cx="59298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λ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≥0</m:t>
                      </m:r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1CDE38-9D73-4069-8635-C81BA1E3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3005695"/>
                <a:ext cx="59298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8E016-DB1E-4952-AEDC-3AE081A680D8}"/>
                  </a:ext>
                </a:extLst>
              </p:cNvPr>
              <p:cNvSpPr txBox="1"/>
              <p:nvPr/>
            </p:nvSpPr>
            <p:spPr>
              <a:xfrm>
                <a:off x="1143000" y="3861263"/>
                <a:ext cx="2009524" cy="495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𝐷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, 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8E016-DB1E-4952-AEDC-3AE081A6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861263"/>
                <a:ext cx="2009524" cy="495136"/>
              </a:xfrm>
              <a:prstGeom prst="rect">
                <a:avLst/>
              </a:prstGeom>
              <a:blipFill>
                <a:blip r:embed="rId7"/>
                <a:stretch>
                  <a:fillRect l="-9119" t="-110976" r="-9422" b="-1658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>
            <a:extLst>
              <a:ext uri="{FF2B5EF4-FFF2-40B4-BE49-F238E27FC236}">
                <a16:creationId xmlns:a16="http://schemas.microsoft.com/office/drawing/2014/main" id="{E78852B9-C2FF-4552-87BC-93D8762F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</a:t>
            </a:r>
            <a:r>
              <a:rPr lang="en-US" altLang="ko-KR" dirty="0"/>
              <a:t> - </a:t>
            </a:r>
            <a:r>
              <a:rPr lang="ko-KR" altLang="en-US" dirty="0"/>
              <a:t>선형분리 가능한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9C269-3153-4EC0-893F-9A7D8E9F44F6}"/>
              </a:ext>
            </a:extLst>
          </p:cNvPr>
          <p:cNvSpPr txBox="1"/>
          <p:nvPr/>
        </p:nvSpPr>
        <p:spPr>
          <a:xfrm>
            <a:off x="2634048" y="993615"/>
            <a:ext cx="37064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데이터를 선형으로 오차 없이 나누는 초평면을 찾는 것이 목적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(Hard margin SVM)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BD1EB9-5D16-47B9-9733-2FB7D186E012}"/>
              </a:ext>
            </a:extLst>
          </p:cNvPr>
          <p:cNvSpPr/>
          <p:nvPr/>
        </p:nvSpPr>
        <p:spPr>
          <a:xfrm>
            <a:off x="1350590" y="1103449"/>
            <a:ext cx="1164010" cy="35667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D6824FEA-07E7-423E-B061-65B7A012B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5" y="881876"/>
            <a:ext cx="1779984" cy="1362865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95018B-1D70-4132-A69C-81999FBA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27113"/>
            <a:ext cx="2403829" cy="357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7C2480-278D-4A74-9B44-17FCEA944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5" y="2307281"/>
            <a:ext cx="2061914" cy="2366319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</a:t>
            </a:r>
            <a:r>
              <a:rPr lang="en-US" altLang="ko-KR" dirty="0"/>
              <a:t> - </a:t>
            </a:r>
            <a:r>
              <a:rPr lang="ko-KR" altLang="en-US" dirty="0"/>
              <a:t>선형분리 가능한 경우</a:t>
            </a:r>
          </a:p>
        </p:txBody>
      </p:sp>
    </p:spTree>
    <p:extLst>
      <p:ext uri="{BB962C8B-B14F-4D97-AF65-F5344CB8AC3E}">
        <p14:creationId xmlns:p14="http://schemas.microsoft.com/office/powerpoint/2010/main" val="202467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</a:t>
            </a:r>
            <a:r>
              <a:rPr lang="en-US" altLang="ko-KR" dirty="0"/>
              <a:t> - </a:t>
            </a:r>
            <a:r>
              <a:rPr lang="ko-KR" altLang="en-US" dirty="0"/>
              <a:t>선형분리 가능한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1D0FB0-53A5-490F-8B77-44985861F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테스트 데이터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에 대해서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만약 계산한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+1</a:t>
                </a:r>
                <a:r>
                  <a:rPr lang="ko-KR" altLang="en-US" dirty="0"/>
                  <a:t>이라면</a:t>
                </a:r>
                <a:r>
                  <a:rPr lang="en-US" altLang="ko-KR" dirty="0"/>
                  <a:t>, positive(+1)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이라면</a:t>
                </a:r>
                <a:r>
                  <a:rPr lang="en-US" altLang="ko-KR" dirty="0"/>
                  <a:t>, negative(-1)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1D0FB0-53A5-490F-8B77-44985861F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3637D-A645-4B1C-8332-D2696758A23B}"/>
                  </a:ext>
                </a:extLst>
              </p:cNvPr>
              <p:cNvSpPr txBox="1"/>
              <p:nvPr/>
            </p:nvSpPr>
            <p:spPr>
              <a:xfrm>
                <a:off x="889661" y="1276350"/>
                <a:ext cx="2984984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𝒛</m:t>
                          </m:r>
                        </m:e>
                      </m:d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∙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𝒛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+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𝑠𝑖𝑔𝑛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∙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𝒛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+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𝑏</m:t>
                          </m:r>
                        </m:e>
                      </m:nary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C3637D-A645-4B1C-8332-D2696758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1" y="1276350"/>
                <a:ext cx="2984984" cy="475964"/>
              </a:xfrm>
              <a:prstGeom prst="rect">
                <a:avLst/>
              </a:prstGeom>
              <a:blipFill>
                <a:blip r:embed="rId3"/>
                <a:stretch>
                  <a:fillRect l="-1224" t="-116667" r="-5918" b="-179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ED572A-16A0-4548-95CF-575AFA9DAE3A}"/>
              </a:ext>
            </a:extLst>
          </p:cNvPr>
          <p:cNvSpPr txBox="1"/>
          <p:nvPr/>
        </p:nvSpPr>
        <p:spPr>
          <a:xfrm>
            <a:off x="889661" y="2333768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5CB422A-2114-4018-9F02-945A7C613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4671" y="971550"/>
                <a:ext cx="2438140" cy="914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7175" indent="-257175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KoPubWorld돋움체_Pro Light" panose="00000300000000000000" pitchFamily="50" charset="-127"/>
                  </a:defRPr>
                </a:lvl1pPr>
                <a:lvl2pPr marL="557213" indent="-214313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2pPr>
                <a:lvl3pPr marL="8572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3pPr>
                <a:lvl4pPr marL="12001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4pPr>
                <a:lvl5pPr marL="15430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825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  <a:cs typeface="KoPubWorld돋움체_Pro Light" panose="00000300000000000000" pitchFamily="50" charset="-127"/>
                  </a:defRPr>
                </a:lvl5pPr>
                <a:lvl6pPr marL="18859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참</m:t>
                          </m:r>
                          <m:r>
                            <a:rPr lang="ko-KR" altLang="en-US" sz="1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고</m:t>
                          </m:r>
                        </m:e>
                      </m:d>
                      <m:r>
                        <a:rPr lang="en-US" altLang="ko-KR" sz="1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000" b="0" i="1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ko-KR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0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부호 함수</a:t>
                </a:r>
                <a:endParaRPr lang="en-US" altLang="ko-KR" sz="10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값이 음수</a:t>
                </a:r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ko-KR" sz="8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값이 양수</a:t>
                </a:r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8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값이 </a:t>
                </a:r>
                <a:r>
                  <a:rPr lang="en-US" altLang="ko-KR" sz="800" dirty="0">
                    <a:solidFill>
                      <a:srgbClr val="0070C0"/>
                    </a:solidFill>
                    <a:latin typeface="+mn-lt"/>
                    <a:ea typeface="맑은 고딕" panose="020B0503020000020004" pitchFamily="50" charset="-127"/>
                  </a:rPr>
                  <a:t>0:      </a:t>
                </a:r>
                <a14:m>
                  <m:oMath xmlns:m="http://schemas.openxmlformats.org/officeDocument/2006/math">
                    <m:r>
                      <a:rPr lang="en-US" altLang="ko-KR" sz="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8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sz="8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lvl="1"/>
                <a:endParaRPr lang="en-US" altLang="ko-KR" sz="8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ko-KR" sz="1000" dirty="0">
                  <a:solidFill>
                    <a:srgbClr val="0070C0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5CB422A-2114-4018-9F02-945A7C61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71" y="971550"/>
                <a:ext cx="2438140" cy="914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94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ko-KR" altLang="en-US" dirty="0"/>
              <a:t>고차원에서</a:t>
            </a:r>
            <a:r>
              <a:rPr lang="en-US" altLang="ko-KR" dirty="0"/>
              <a:t> </a:t>
            </a:r>
            <a:r>
              <a:rPr lang="ko-KR" altLang="en-US" dirty="0"/>
              <a:t>효과적인 </a:t>
            </a:r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D0FB0-53A5-490F-8B77-44985861F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100" dirty="0"/>
              <a:t>SVM </a:t>
            </a:r>
            <a:r>
              <a:rPr lang="ko-KR" altLang="en-US" sz="1100" dirty="0"/>
              <a:t>분류기의 복잡도는 데이터 자체의 차원이 아닌</a:t>
            </a:r>
            <a:r>
              <a:rPr lang="en-US" altLang="ko-KR" sz="1100" dirty="0"/>
              <a:t>, </a:t>
            </a:r>
            <a:r>
              <a:rPr lang="en-US" altLang="ko-KR" sz="1100" dirty="0">
                <a:solidFill>
                  <a:srgbClr val="0070C0"/>
                </a:solidFill>
              </a:rPr>
              <a:t>Support vector</a:t>
            </a:r>
            <a:r>
              <a:rPr lang="ko-KR" altLang="en-US" sz="1100" dirty="0">
                <a:solidFill>
                  <a:srgbClr val="0070C0"/>
                </a:solidFill>
              </a:rPr>
              <a:t>의 수로 특징 </a:t>
            </a:r>
            <a:r>
              <a:rPr lang="ko-KR" altLang="en-US" sz="1100" dirty="0" err="1">
                <a:solidFill>
                  <a:srgbClr val="0070C0"/>
                </a:solidFill>
              </a:rPr>
              <a:t>지어짐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Support vector</a:t>
            </a:r>
            <a:r>
              <a:rPr lang="ko-KR" altLang="en-US" dirty="0"/>
              <a:t>는 </a:t>
            </a:r>
            <a:r>
              <a:rPr lang="en-US" altLang="ko-KR" dirty="0"/>
              <a:t>SVM</a:t>
            </a:r>
            <a:r>
              <a:rPr lang="ko-KR" altLang="en-US" dirty="0"/>
              <a:t>에 있어 </a:t>
            </a:r>
            <a:r>
              <a:rPr lang="ko-KR" altLang="en-US" dirty="0">
                <a:solidFill>
                  <a:srgbClr val="0070C0"/>
                </a:solidFill>
              </a:rPr>
              <a:t>가장 중요한 훈련 샘플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en-US" altLang="ko-KR" dirty="0"/>
              <a:t>Support vector</a:t>
            </a:r>
            <a:r>
              <a:rPr lang="ko-KR" altLang="en-US" dirty="0"/>
              <a:t>는 결정경계</a:t>
            </a:r>
            <a:r>
              <a:rPr lang="en-US" altLang="ko-KR" dirty="0"/>
              <a:t>(decision boundary)</a:t>
            </a:r>
            <a:r>
              <a:rPr lang="ko-KR" altLang="en-US" dirty="0"/>
              <a:t>에 가장 가까움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Support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를 제외한 모든 훈련 샘플을 제거하고 다시 훈련이 반복되면 동일한 초평면을 발견할 수 있음 </a:t>
            </a:r>
            <a:r>
              <a:rPr lang="en-US" altLang="ko-KR" dirty="0"/>
              <a:t>(</a:t>
            </a:r>
            <a:r>
              <a:rPr lang="en-US" altLang="ko-KR" dirty="0">
                <a:ea typeface="굴림" panose="020B0600000101010101" pitchFamily="50" charset="-127"/>
              </a:rPr>
              <a:t>If all other training examples are removed and the training is repeated, the same separating hyperplane would be found)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Support vector</a:t>
            </a:r>
            <a:r>
              <a:rPr lang="ko-KR" altLang="en-US" dirty="0"/>
              <a:t>의 수는 데이터 차원과 독립적인 </a:t>
            </a:r>
            <a:r>
              <a:rPr lang="en-US" altLang="ko-KR" dirty="0">
                <a:solidFill>
                  <a:srgbClr val="0070C0"/>
                </a:solidFill>
              </a:rPr>
              <a:t>SVM </a:t>
            </a:r>
            <a:r>
              <a:rPr lang="ko-KR" altLang="en-US" dirty="0">
                <a:solidFill>
                  <a:srgbClr val="0070C0"/>
                </a:solidFill>
              </a:rPr>
              <a:t>분류기의 에러율에 대한 상한</a:t>
            </a:r>
            <a:r>
              <a:rPr lang="en-US" altLang="ko-KR" dirty="0">
                <a:solidFill>
                  <a:srgbClr val="0070C0"/>
                </a:solidFill>
              </a:rPr>
              <a:t>(upper bound)</a:t>
            </a:r>
            <a:r>
              <a:rPr lang="ko-KR" altLang="en-US" dirty="0"/>
              <a:t>을 계산하는 데 사용될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적은 수의 </a:t>
            </a:r>
            <a:r>
              <a:rPr lang="en-US" altLang="ko-KR" dirty="0"/>
              <a:t>Support vector</a:t>
            </a:r>
            <a:r>
              <a:rPr lang="ko-KR" altLang="en-US" dirty="0"/>
              <a:t>를 갖는 </a:t>
            </a:r>
            <a:r>
              <a:rPr lang="en-US" altLang="ko-KR" dirty="0"/>
              <a:t>SVM</a:t>
            </a:r>
            <a:r>
              <a:rPr lang="ko-KR" altLang="en-US" dirty="0"/>
              <a:t>은 데이터의 차원이 높은 경우에도 좋은 일반화를 가질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D572A-16A0-4548-95CF-575AFA9DAE3A}"/>
              </a:ext>
            </a:extLst>
          </p:cNvPr>
          <p:cNvSpPr txBox="1"/>
          <p:nvPr/>
        </p:nvSpPr>
        <p:spPr>
          <a:xfrm>
            <a:off x="889661" y="2333768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91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Soft margin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D572A-16A0-4548-95CF-575AFA9DAE3A}"/>
              </a:ext>
            </a:extLst>
          </p:cNvPr>
          <p:cNvSpPr txBox="1"/>
          <p:nvPr/>
        </p:nvSpPr>
        <p:spPr>
          <a:xfrm>
            <a:off x="889661" y="2333768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BE2422-8241-4921-B687-7529D28ED6A8}"/>
                  </a:ext>
                </a:extLst>
              </p:cNvPr>
              <p:cNvSpPr txBox="1"/>
              <p:nvPr/>
            </p:nvSpPr>
            <p:spPr>
              <a:xfrm>
                <a:off x="757698" y="1361182"/>
                <a:ext cx="168616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𝒘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∙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+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𝑏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≥1−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ξ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 (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=1)</m:t>
                      </m:r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BE2422-8241-4921-B687-7529D28ED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8" y="1361182"/>
                <a:ext cx="1686166" cy="169277"/>
              </a:xfrm>
              <a:prstGeom prst="rect">
                <a:avLst/>
              </a:prstGeom>
              <a:blipFill>
                <a:blip r:embed="rId2"/>
                <a:stretch>
                  <a:fillRect l="-722" r="-2527" b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BBAD9-8BEC-47A8-BA04-DFD356EC6972}"/>
                  </a:ext>
                </a:extLst>
              </p:cNvPr>
              <p:cNvSpPr txBox="1"/>
              <p:nvPr/>
            </p:nvSpPr>
            <p:spPr>
              <a:xfrm>
                <a:off x="757403" y="1580281"/>
                <a:ext cx="189776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𝒘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∙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+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𝑏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≤−1+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ξ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 (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=−1)</m:t>
                      </m:r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BBAD9-8BEC-47A8-BA04-DFD356EC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03" y="1580281"/>
                <a:ext cx="1897764" cy="169277"/>
              </a:xfrm>
              <a:prstGeom prst="rect">
                <a:avLst/>
              </a:prstGeom>
              <a:blipFill>
                <a:blip r:embed="rId3"/>
                <a:stretch>
                  <a:fillRect l="-641" r="-2244" b="-3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980C12-3E78-4178-9E9D-3462DA6782B3}"/>
                  </a:ext>
                </a:extLst>
              </p:cNvPr>
              <p:cNvSpPr txBox="1"/>
              <p:nvPr/>
            </p:nvSpPr>
            <p:spPr>
              <a:xfrm>
                <a:off x="772344" y="2490637"/>
                <a:ext cx="1882823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PrePr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𝑚𝑖𝑛</m:t>
                          </m:r>
                        </m:sup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  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𝑓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(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𝒘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)=</m:t>
                          </m:r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2</m:t>
                              </m:r>
                            </m:den>
                          </m:f>
                        </m:e>
                      </m:sPre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+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𝐶</m:t>
                      </m:r>
                      <m:sSup>
                        <m:sSup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980C12-3E78-4178-9E9D-3462DA67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44" y="2490637"/>
                <a:ext cx="1882823" cy="475964"/>
              </a:xfrm>
              <a:prstGeom prst="rect">
                <a:avLst/>
              </a:prstGeom>
              <a:blipFill>
                <a:blip r:embed="rId4"/>
                <a:stretch>
                  <a:fillRect l="-647" t="-117949" r="-41424" b="-178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6B2F5A-01FB-4B5C-8E80-9D5E2F7E24D7}"/>
                  </a:ext>
                </a:extLst>
              </p:cNvPr>
              <p:cNvSpPr txBox="1"/>
              <p:nvPr/>
            </p:nvSpPr>
            <p:spPr>
              <a:xfrm>
                <a:off x="725653" y="3625004"/>
                <a:ext cx="3951658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𝑝</m:t>
                          </m:r>
                        </m:sub>
                      </m:sSub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−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𝒘</m:t>
                                  </m:r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  <a:cs typeface="KoPubWorld돋움체_Pro Light" panose="000003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−1+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  <a:cs typeface="KoPubWorld돋움체_Pro Light" panose="000003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𝑖</m:t>
                          </m:r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  <a:cs typeface="KoPubWorld돋움체_Pro Light" panose="00000300000000000000" pitchFamily="50" charset="-127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  <a:cs typeface="KoPubWorld돋움체_Pro Light" panose="000003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  <a:cs typeface="KoPubWorld돋움체_Pro Light" panose="000003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1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맑은 고딕" panose="020B0503020000020004" pitchFamily="50" charset="-127"/>
                  <a:cs typeface="KoPubWorld돋움체_Pro Light" panose="000003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6B2F5A-01FB-4B5C-8E80-9D5E2F7E2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53" y="3625004"/>
                <a:ext cx="3951658" cy="475964"/>
              </a:xfrm>
              <a:prstGeom prst="rect">
                <a:avLst/>
              </a:prstGeom>
              <a:blipFill>
                <a:blip r:embed="rId5"/>
                <a:stretch>
                  <a:fillRect l="-309" t="-117949" r="-19753" b="-178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AAB9B9-8459-4111-A92E-A1BCD0C42C90}"/>
              </a:ext>
            </a:extLst>
          </p:cNvPr>
          <p:cNvSpPr/>
          <p:nvPr/>
        </p:nvSpPr>
        <p:spPr>
          <a:xfrm>
            <a:off x="744703" y="2541145"/>
            <a:ext cx="1164010" cy="356676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53411-4B84-4573-ABFB-073BC208AF3B}"/>
              </a:ext>
            </a:extLst>
          </p:cNvPr>
          <p:cNvSpPr txBox="1"/>
          <p:nvPr/>
        </p:nvSpPr>
        <p:spPr>
          <a:xfrm>
            <a:off x="633249" y="2923898"/>
            <a:ext cx="1433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Hard margin SVM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목적함수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0F5003-DD86-42F3-AB5B-3B44438D7984}"/>
              </a:ext>
            </a:extLst>
          </p:cNvPr>
          <p:cNvSpPr/>
          <p:nvPr/>
        </p:nvSpPr>
        <p:spPr>
          <a:xfrm>
            <a:off x="633249" y="2348555"/>
            <a:ext cx="2186151" cy="869114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D49E2B-E5B5-41DA-A4BA-6C682F8049A8}"/>
              </a:ext>
            </a:extLst>
          </p:cNvPr>
          <p:cNvSpPr/>
          <p:nvPr/>
        </p:nvSpPr>
        <p:spPr>
          <a:xfrm>
            <a:off x="1992374" y="2468439"/>
            <a:ext cx="690174" cy="54917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19EB6-27FF-4CD4-8F81-953888B52082}"/>
              </a:ext>
            </a:extLst>
          </p:cNvPr>
          <p:cNvSpPr txBox="1"/>
          <p:nvPr/>
        </p:nvSpPr>
        <p:spPr>
          <a:xfrm>
            <a:off x="2020167" y="3017613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에러 허용 정도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4377E-1206-4CF0-8AA3-264FD78418C0}"/>
              </a:ext>
            </a:extLst>
          </p:cNvPr>
          <p:cNvSpPr txBox="1"/>
          <p:nvPr/>
        </p:nvSpPr>
        <p:spPr>
          <a:xfrm>
            <a:off x="605456" y="2144355"/>
            <a:ext cx="13965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 margin SVM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목적함수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E2BDC6-C06D-4FDB-80DB-05C45BD13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415" y="1139265"/>
            <a:ext cx="3743549" cy="23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 – </a:t>
            </a:r>
            <a:r>
              <a:rPr lang="ko-KR" altLang="en-US" dirty="0"/>
              <a:t>선형분리가 불가능한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D572A-16A0-4548-95CF-575AFA9DAE3A}"/>
              </a:ext>
            </a:extLst>
          </p:cNvPr>
          <p:cNvSpPr txBox="1"/>
          <p:nvPr/>
        </p:nvSpPr>
        <p:spPr>
          <a:xfrm>
            <a:off x="889661" y="2333768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4F6B262-E7E5-4DC0-A270-D6B97A47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/>
          <a:lstStyle/>
          <a:p>
            <a:r>
              <a:rPr lang="ko-KR" altLang="en-US" dirty="0"/>
              <a:t>원래의 입력 데이터를 더 높은 차원의 공간으로 변환 시킬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변환된 고차원의 공간에서 선형 분리 초평면을 찾을 수 있음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D5B7A3B5-8FFB-4744-8C90-31BC54DA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4" y="2496673"/>
            <a:ext cx="2998235" cy="93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770FA8-86B9-4534-B1A0-2EDABFB3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07655"/>
            <a:ext cx="2317599" cy="9111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C27A3C-DB3B-414F-A33A-F3F45F4D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75" y="1347723"/>
            <a:ext cx="2710050" cy="3668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AF99AF-CD67-42FD-AF55-E2BF8AB80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282" y="2011250"/>
            <a:ext cx="2709920" cy="171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3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 – Kernel functions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D572A-16A0-4548-95CF-575AFA9DAE3A}"/>
              </a:ext>
            </a:extLst>
          </p:cNvPr>
          <p:cNvSpPr txBox="1"/>
          <p:nvPr/>
        </p:nvSpPr>
        <p:spPr>
          <a:xfrm>
            <a:off x="889661" y="2333768"/>
            <a:ext cx="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맑은 고딕" panose="020B0503020000020004" pitchFamily="50" charset="-127"/>
              <a:cs typeface="KoPubWorld돋움체_Pro Light" panose="000003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74F6B262-E7E5-4DC0-A270-D6B97A476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/>
              <a:lstStyle/>
              <a:p>
                <a:r>
                  <a:rPr lang="ko-KR" altLang="en-US" sz="1100" dirty="0"/>
                  <a:t>커널 함수</a:t>
                </a:r>
                <a:r>
                  <a:rPr lang="en-US" altLang="ko-KR" sz="1100" dirty="0"/>
                  <a:t>(Kernel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function): </a:t>
                </a:r>
                <a:r>
                  <a:rPr lang="ko-KR" altLang="en-US" sz="1100" dirty="0"/>
                  <a:t>변환된 차원에서의 내적을 하나의 함수로 표현하는 수학적 기법</a:t>
                </a:r>
                <a:r>
                  <a:rPr lang="en-US" altLang="ko-KR" sz="1100" dirty="0"/>
                  <a:t>(</a:t>
                </a:r>
                <a:r>
                  <a:rPr lang="ko-KR" altLang="en-US" sz="1100" dirty="0"/>
                  <a:t>트릭</a:t>
                </a:r>
                <a:r>
                  <a:rPr lang="en-US" altLang="ko-KR" sz="11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)∅(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sz="1100" dirty="0"/>
                  <a:t>여러가지 커널 함수의 종류</a:t>
                </a:r>
                <a:endParaRPr lang="en-US" altLang="ko-KR" sz="1100" dirty="0"/>
              </a:p>
              <a:p>
                <a:pPr lvl="1"/>
                <a:endParaRPr lang="en-US" altLang="ko-KR" sz="950" dirty="0"/>
              </a:p>
              <a:p>
                <a:pPr lvl="1"/>
                <a:endParaRPr lang="en-US" altLang="ko-KR" sz="950" dirty="0"/>
              </a:p>
              <a:p>
                <a:pPr lvl="1"/>
                <a:endParaRPr lang="en-US" altLang="ko-KR" sz="950" dirty="0"/>
              </a:p>
              <a:p>
                <a:pPr lvl="1"/>
                <a:endParaRPr lang="en-US" altLang="ko-KR" sz="950" dirty="0"/>
              </a:p>
              <a:p>
                <a:pPr lvl="1"/>
                <a:endParaRPr lang="en-US" altLang="ko-KR" sz="950" dirty="0"/>
              </a:p>
              <a:p>
                <a:pPr lvl="1"/>
                <a:endParaRPr lang="en-US" altLang="ko-KR" sz="950" dirty="0"/>
              </a:p>
              <a:p>
                <a:pPr marL="342900" lvl="1" indent="0">
                  <a:buNone/>
                </a:pPr>
                <a:endParaRPr lang="en-US" altLang="ko-KR" sz="950" dirty="0"/>
              </a:p>
              <a:p>
                <a:pPr marL="342900" lvl="1" indent="0">
                  <a:buNone/>
                </a:pPr>
                <a:endParaRPr lang="en-US" altLang="ko-KR" sz="950" dirty="0"/>
              </a:p>
              <a:p>
                <a:r>
                  <a:rPr lang="en-US" altLang="ko-KR" sz="1100" dirty="0"/>
                  <a:t>SVM</a:t>
                </a:r>
                <a:r>
                  <a:rPr lang="ko-KR" altLang="en-US" sz="1100" dirty="0"/>
                  <a:t>은 여러 클래스 분류 및 회귀에도 사용할 수 있음</a:t>
                </a:r>
                <a:endParaRPr lang="en-US" altLang="ko-KR" sz="11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74F6B262-E7E5-4DC0-A270-D6B97A476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7">
            <a:extLst>
              <a:ext uri="{FF2B5EF4-FFF2-40B4-BE49-F238E27FC236}">
                <a16:creationId xmlns:a16="http://schemas.microsoft.com/office/drawing/2014/main" id="{9871E28C-D868-4CD6-8F4A-114E5829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129476"/>
            <a:ext cx="4343400" cy="74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2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/>
              <a:t>수학적 매핑</a:t>
            </a:r>
            <a:r>
              <a:rPr lang="en-US" altLang="ko-KR" dirty="0"/>
              <a:t>(Mathematical mapping)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E370CB-FDE8-4E1F-9290-D088ABCEB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분류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범주형 클래스의 레이블을 예측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예시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잔디 깎이 기계 구매 여부 예측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분류</a:t>
                </a:r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𝐼𝑛𝑐𝑜𝑚𝑒</m:t>
                    </m:r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+1, −1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수학적으로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dirty="0"/>
                  <a:t>목표는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도출해 내는 것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선형 분류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이진 분류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빨간색 선의 상단에 있는 데이터는 클래스 </a:t>
                </a:r>
                <a:r>
                  <a:rPr lang="en-US" altLang="ko-KR" dirty="0"/>
                  <a:t>‘X’</a:t>
                </a:r>
                <a:r>
                  <a:rPr lang="ko-KR" altLang="en-US" dirty="0"/>
                  <a:t>에 속함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빨간색 선의 하단에 있는 데이터는 클래스 </a:t>
                </a:r>
                <a:r>
                  <a:rPr lang="en-US" altLang="ko-KR" dirty="0"/>
                  <a:t>‘O’</a:t>
                </a:r>
                <a:r>
                  <a:rPr lang="ko-KR" altLang="en-US" dirty="0"/>
                  <a:t>에 속함</a:t>
                </a:r>
                <a:endParaRPr lang="en-US" altLang="ko-KR" dirty="0"/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선형 분류기 예시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SVM </a:t>
                </a:r>
              </a:p>
              <a:p>
                <a:pPr lvl="1"/>
                <a:r>
                  <a:rPr lang="en-US" altLang="ko-KR" dirty="0"/>
                  <a:t>Perceptron</a:t>
                </a:r>
              </a:p>
              <a:p>
                <a:pPr lvl="1"/>
                <a:r>
                  <a:rPr lang="ko-KR" altLang="en-US" dirty="0"/>
                  <a:t>확률적 분류기</a:t>
                </a:r>
                <a:r>
                  <a:rPr lang="en-US" altLang="ko-KR" dirty="0"/>
                  <a:t>(Probabilistic Classifiers)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E370CB-FDE8-4E1F-9290-D088ABCEB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6C4C4491-6049-4171-9038-178734B7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800350"/>
            <a:ext cx="1826702" cy="17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3118C644-C4D4-40D2-8CD5-F7950C9F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38150"/>
            <a:ext cx="6172200" cy="324036"/>
          </a:xfrm>
        </p:spPr>
        <p:txBody>
          <a:bodyPr/>
          <a:lstStyle/>
          <a:p>
            <a:r>
              <a:rPr lang="en-US" altLang="ko-KR" dirty="0"/>
              <a:t>SVM</a:t>
            </a:r>
            <a:r>
              <a:rPr lang="ko-KR" altLang="en-US" dirty="0"/>
              <a:t>의 수식적 접근 </a:t>
            </a:r>
            <a:r>
              <a:rPr lang="en-US" altLang="ko-KR" dirty="0"/>
              <a:t>– </a:t>
            </a:r>
            <a:r>
              <a:rPr lang="ko-KR" altLang="en-US" dirty="0"/>
              <a:t>선형분리가 불가능한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74F6B262-E7E5-4DC0-A270-D6B97A476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/>
              <a:lstStyle/>
              <a:p>
                <a:r>
                  <a:rPr lang="ko-KR" altLang="en-US" dirty="0"/>
                  <a:t>선형 분리가 불가능한 데이터에 대해서는 선형 경계가 아닌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비선형 경계를 고려해볼 수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관측치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들</m:t>
                    </m:r>
                  </m:oMath>
                </a14:m>
                <a:r>
                  <a:rPr lang="ko-KR" altLang="en-US" dirty="0"/>
                  <a:t>을 더 높은 차원으로 변환시켜 선형 경계로 분류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원래의 입력 공간으로 </a:t>
                </a:r>
                <a:r>
                  <a:rPr lang="ko-KR" altLang="en-US" dirty="0" err="1"/>
                  <a:t>역변환</a:t>
                </a:r>
                <a:r>
                  <a:rPr lang="ko-KR" altLang="en-US" dirty="0"/>
                  <a:t> 시 비선형 경계로 분류 가능</a:t>
                </a:r>
                <a:endParaRPr lang="en-US" altLang="ko-KR" dirty="0"/>
              </a:p>
              <a:p>
                <a:r>
                  <a:rPr lang="ko-KR" altLang="en-US" dirty="0"/>
                  <a:t>선형 </a:t>
                </a:r>
                <a:r>
                  <a:rPr lang="en-US" altLang="ko-KR" dirty="0"/>
                  <a:t>SVM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Dual </a:t>
                </a:r>
                <a:r>
                  <a:rPr lang="en-US" altLang="ko-KR" dirty="0" err="1"/>
                  <a:t>Lagrangian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변환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74F6B262-E7E5-4DC0-A270-D6B97A476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A3FDD70-16C9-4002-803D-8265EB1D5BFC}"/>
                  </a:ext>
                </a:extLst>
              </p:cNvPr>
              <p:cNvSpPr/>
              <p:nvPr/>
            </p:nvSpPr>
            <p:spPr>
              <a:xfrm>
                <a:off x="1466850" y="2238838"/>
                <a:ext cx="3924300" cy="335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𝒎𝒂𝒙𝒊𝒎𝒊𝒛𝒆</m:t>
                    </m:r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05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05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05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05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105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105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105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05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05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l-GR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ko-KR" sz="1050" b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	</a:t>
                </a:r>
                <a:endParaRPr lang="en-US" altLang="ko-KR" sz="105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A3FDD70-16C9-4002-803D-8265EB1D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2238838"/>
                <a:ext cx="3924300" cy="335989"/>
              </a:xfrm>
              <a:prstGeom prst="rect">
                <a:avLst/>
              </a:prstGeom>
              <a:blipFill>
                <a:blip r:embed="rId3"/>
                <a:stretch>
                  <a:fillRect t="-63636" b="-10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5E4B62A-532E-470D-8C13-02AE31203B42}"/>
                  </a:ext>
                </a:extLst>
              </p:cNvPr>
              <p:cNvSpPr/>
              <p:nvPr/>
            </p:nvSpPr>
            <p:spPr>
              <a:xfrm>
                <a:off x="2396824" y="2491071"/>
                <a:ext cx="206434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50" b="1" dirty="0">
                    <a:solidFill>
                      <a:srgbClr val="0070C0"/>
                    </a:solidFill>
                  </a:rPr>
                  <a:t>제약조건</a:t>
                </a:r>
                <a:r>
                  <a:rPr lang="en-US" altLang="ko-KR" sz="1050" b="1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05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5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050" b="1" dirty="0">
                    <a:solidFill>
                      <a:srgbClr val="0070C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5E4B62A-532E-470D-8C13-02AE31203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24" y="2491071"/>
                <a:ext cx="2064347" cy="253916"/>
              </a:xfrm>
              <a:prstGeom prst="rect">
                <a:avLst/>
              </a:prstGeom>
              <a:blipFill>
                <a:blip r:embed="rId4"/>
                <a:stretch>
                  <a:fillRect t="-100000" b="-160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88048C-3776-4F50-8784-4BC26162D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77337"/>
              </p:ext>
            </p:extLst>
          </p:nvPr>
        </p:nvGraphicFramePr>
        <p:xfrm>
          <a:off x="4548187" y="2068677"/>
          <a:ext cx="633413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413">
                  <a:extLst>
                    <a:ext uri="{9D8B030D-6E8A-4147-A177-3AD203B41FA5}">
                      <a16:colId xmlns:a16="http://schemas.microsoft.com/office/drawing/2014/main" val="3698977272"/>
                    </a:ext>
                  </a:extLst>
                </a:gridCol>
              </a:tblGrid>
              <a:tr h="122439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5802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EF023E-560E-419A-800B-6AB91B98A577}"/>
              </a:ext>
            </a:extLst>
          </p:cNvPr>
          <p:cNvSpPr txBox="1"/>
          <p:nvPr/>
        </p:nvSpPr>
        <p:spPr>
          <a:xfrm>
            <a:off x="4659356" y="1843728"/>
            <a:ext cx="4110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6C5B4D-EE3A-498B-8FE8-C711A1D2D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88610"/>
            <a:ext cx="3989879" cy="17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0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E04C3-23FF-49E6-B142-7180983F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서포트벡터머신</a:t>
            </a:r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3909E-8D2E-4EF3-A331-07974C6A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</a:t>
            </a:r>
            <a:r>
              <a:rPr lang="en-US" altLang="ko-KR" dirty="0"/>
              <a:t>, </a:t>
            </a:r>
            <a:r>
              <a:rPr lang="ko-KR" altLang="en-US" dirty="0"/>
              <a:t>비선형 분류</a:t>
            </a:r>
            <a:r>
              <a:rPr lang="en-US" altLang="ko-KR" dirty="0"/>
              <a:t>, </a:t>
            </a:r>
            <a:r>
              <a:rPr lang="ko-KR" altLang="en-US" dirty="0"/>
              <a:t>회귀</a:t>
            </a:r>
            <a:r>
              <a:rPr lang="en-US" altLang="ko-KR" dirty="0"/>
              <a:t>, </a:t>
            </a:r>
            <a:r>
              <a:rPr lang="ko-KR" altLang="en-US" dirty="0"/>
              <a:t>이상치 탐색에도 사용할 수 는 강력한 다목적 머신러닝 모델로</a:t>
            </a:r>
            <a:r>
              <a:rPr lang="en-US" altLang="ko-KR" dirty="0"/>
              <a:t>, </a:t>
            </a:r>
            <a:r>
              <a:rPr lang="ko-KR" altLang="en-US" dirty="0" err="1"/>
              <a:t>머신러닝에서</a:t>
            </a:r>
            <a:r>
              <a:rPr lang="ko-KR" altLang="en-US" dirty="0"/>
              <a:t> 가장 인기있는 모델이며 복잡한 분류문제에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의 기본 아이디어는 </a:t>
            </a:r>
            <a:r>
              <a:rPr lang="ko-KR" altLang="en-US" b="1" dirty="0"/>
              <a:t>결정 경계</a:t>
            </a:r>
            <a:r>
              <a:rPr lang="en-US" altLang="ko-KR" b="1" dirty="0"/>
              <a:t>(decision Boundary), </a:t>
            </a:r>
            <a:r>
              <a:rPr lang="ko-KR" altLang="en-US" dirty="0"/>
              <a:t>즉 분류를 위한 기준선을 정의하는 것으로 분류되지 않은 새로운 점이 나타나면 경계의 어느 쪽에 속하는지 확인해서 분류 과제를 수행함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(feature)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개만 있다면 결정 경계는 직선 형태</a:t>
            </a:r>
          </a:p>
          <a:p>
            <a:pPr lvl="1"/>
            <a:r>
              <a:rPr lang="ko-KR" altLang="en-US" dirty="0"/>
              <a:t>데이터의 속성이 </a:t>
            </a:r>
            <a:r>
              <a:rPr lang="en-US" altLang="ko-KR" dirty="0"/>
              <a:t>3</a:t>
            </a:r>
            <a:r>
              <a:rPr lang="ko-KR" altLang="en-US" dirty="0"/>
              <a:t>개라면 결정 경계는 평면이 될 것이며</a:t>
            </a:r>
            <a:r>
              <a:rPr lang="en-US" altLang="ko-KR" dirty="0"/>
              <a:t>, </a:t>
            </a:r>
            <a:r>
              <a:rPr lang="ko-KR" altLang="en-US" dirty="0"/>
              <a:t>특성이 </a:t>
            </a:r>
            <a:r>
              <a:rPr lang="en-US" altLang="ko-KR" dirty="0"/>
              <a:t>4</a:t>
            </a:r>
            <a:r>
              <a:rPr lang="ko-KR" altLang="en-US" dirty="0"/>
              <a:t>개 이상인 고차원에서는 우리가 시각적으로 인지할 수 없는 </a:t>
            </a:r>
            <a:r>
              <a:rPr lang="ko-KR" altLang="en-US" dirty="0" err="1"/>
              <a:t>초평면</a:t>
            </a:r>
            <a:r>
              <a:rPr lang="en-US" altLang="ko-KR" dirty="0"/>
              <a:t>(hyper</a:t>
            </a:r>
            <a:r>
              <a:rPr lang="ko-KR" altLang="en-US" dirty="0"/>
              <a:t> </a:t>
            </a:r>
            <a:r>
              <a:rPr lang="en-US" altLang="ko-KR" dirty="0"/>
              <a:t>plane)</a:t>
            </a:r>
            <a:r>
              <a:rPr lang="ko-KR" altLang="en-US" dirty="0"/>
              <a:t>이 됨</a:t>
            </a:r>
          </a:p>
          <a:p>
            <a:endParaRPr lang="ko-KR" altLang="en-US" dirty="0"/>
          </a:p>
        </p:txBody>
      </p:sp>
      <p:pic>
        <p:nvPicPr>
          <p:cNvPr id="5" name="_x372152128" descr="EMB00001e7c2f19">
            <a:extLst>
              <a:ext uri="{FF2B5EF4-FFF2-40B4-BE49-F238E27FC236}">
                <a16:creationId xmlns:a16="http://schemas.microsoft.com/office/drawing/2014/main" id="{C8EE3BBC-E0D1-42A1-A2E0-DE881363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3" y="2924574"/>
            <a:ext cx="1979613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8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서포트벡터머신</a:t>
            </a:r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 및 비선형 데이터 모두에 대한 비교적 새로운 분류 방법론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비선형 매핑</a:t>
            </a:r>
            <a:r>
              <a:rPr lang="ko-KR" altLang="en-US" dirty="0"/>
              <a:t>을 활용하여 기존의 훈련 데이터를 더 높은 차원으로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변환된 고차원에서의 데이터를 분류할 수 있는 </a:t>
            </a:r>
            <a:r>
              <a:rPr lang="ko-KR" altLang="en-US" dirty="0" err="1"/>
              <a:t>초평면</a:t>
            </a:r>
            <a:r>
              <a:rPr lang="en-US" altLang="ko-KR" dirty="0"/>
              <a:t>(Hyper plane)</a:t>
            </a:r>
            <a:r>
              <a:rPr lang="ko-KR" altLang="en-US" dirty="0"/>
              <a:t>을 탐색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충분히 높은 차원에 대해 적절한 비선형 매핑을 사용할 경우</a:t>
            </a:r>
            <a:r>
              <a:rPr lang="en-US" altLang="ko-KR" dirty="0"/>
              <a:t>, </a:t>
            </a:r>
            <a:r>
              <a:rPr lang="ko-KR" altLang="en-US" dirty="0"/>
              <a:t>두 클래스의 데이터를 항상 초평면으로 분리할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은 </a:t>
            </a:r>
            <a:r>
              <a:rPr lang="en-US" altLang="ko-KR" dirty="0"/>
              <a:t>support vector</a:t>
            </a:r>
            <a:r>
              <a:rPr lang="ko-KR" altLang="en-US" dirty="0"/>
              <a:t>와 </a:t>
            </a:r>
            <a:r>
              <a:rPr lang="en-US" altLang="ko-KR" dirty="0"/>
              <a:t>margin</a:t>
            </a:r>
            <a:r>
              <a:rPr lang="ko-KR" altLang="en-US" dirty="0"/>
              <a:t>을 사용하여 적절한 초평면을 탐색</a:t>
            </a:r>
          </a:p>
        </p:txBody>
      </p:sp>
    </p:spTree>
    <p:extLst>
      <p:ext uri="{BB962C8B-B14F-4D97-AF65-F5344CB8AC3E}">
        <p14:creationId xmlns:p14="http://schemas.microsoft.com/office/powerpoint/2010/main" val="361311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 err="1"/>
              <a:t>서포트벡터머신</a:t>
            </a:r>
            <a:r>
              <a:rPr lang="en-US" altLang="ko-KR" sz="2000" dirty="0"/>
              <a:t>(SVM) – History and Applications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 err="1">
                <a:ea typeface="굴림" panose="020B0600000101010101" pitchFamily="50" charset="-127"/>
              </a:rPr>
              <a:t>Vapnik</a:t>
            </a:r>
            <a:r>
              <a:rPr lang="en-US" altLang="ko-KR" dirty="0">
                <a:ea typeface="굴림" panose="020B0600000101010101" pitchFamily="50" charset="-127"/>
              </a:rPr>
              <a:t> and colleagues (1992)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ea typeface="굴림" panose="020B0600000101010101" pitchFamily="50" charset="-127"/>
              </a:rPr>
              <a:t>groundwork from </a:t>
            </a:r>
            <a:r>
              <a:rPr lang="en-US" altLang="ko-KR" dirty="0" err="1">
                <a:ea typeface="굴림" panose="020B0600000101010101" pitchFamily="50" charset="-127"/>
              </a:rPr>
              <a:t>Vapnik</a:t>
            </a:r>
            <a:r>
              <a:rPr lang="en-US" altLang="ko-KR" dirty="0">
                <a:ea typeface="굴림" panose="020B0600000101010101" pitchFamily="50" charset="-127"/>
              </a:rPr>
              <a:t> &amp; </a:t>
            </a:r>
            <a:r>
              <a:rPr lang="en-US" altLang="ko-KR" dirty="0" err="1">
                <a:ea typeface="굴림" panose="020B0600000101010101" pitchFamily="50" charset="-127"/>
              </a:rPr>
              <a:t>Chervonenkis</a:t>
            </a:r>
            <a:r>
              <a:rPr lang="en-US" altLang="ko-KR" dirty="0">
                <a:ea typeface="굴림" panose="020B0600000101010101" pitchFamily="50" charset="-127"/>
              </a:rPr>
              <a:t>’ statistical learning theory in 1960s</a:t>
            </a:r>
          </a:p>
          <a:p>
            <a:pPr lvl="1">
              <a:lnSpc>
                <a:spcPct val="130000"/>
              </a:lnSpc>
            </a:pPr>
            <a:endParaRPr lang="en-US" altLang="ko-KR" dirty="0">
              <a:ea typeface="굴림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/>
              <a:t>SVM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다른 알고리즘에 비해 훈련 속도가 느릴 수 있지만 복잡한 비선형 결정 경계를 모델링하는 능력</a:t>
            </a:r>
            <a:r>
              <a:rPr lang="en-US" altLang="ko-KR" dirty="0"/>
              <a:t>(margin</a:t>
            </a:r>
            <a:r>
              <a:rPr lang="ko-KR" altLang="en-US" dirty="0"/>
              <a:t> 최대화</a:t>
            </a:r>
            <a:r>
              <a:rPr lang="en-US" altLang="ko-KR" dirty="0"/>
              <a:t>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인해 정확도를 높일 수 있음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분류 및 수치 예측 </a:t>
            </a:r>
            <a:r>
              <a:rPr lang="en-US" altLang="ko-KR" dirty="0"/>
              <a:t>task</a:t>
            </a:r>
            <a:r>
              <a:rPr lang="ko-KR" altLang="en-US" dirty="0"/>
              <a:t> 모두 활용 가능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필기 숫자 인식</a:t>
            </a:r>
            <a:r>
              <a:rPr lang="en-US" altLang="ko-KR" dirty="0"/>
              <a:t>, </a:t>
            </a:r>
            <a:r>
              <a:rPr lang="ko-KR" altLang="en-US" dirty="0"/>
              <a:t>사물 인식</a:t>
            </a:r>
            <a:r>
              <a:rPr lang="en-US" altLang="ko-KR" dirty="0"/>
              <a:t>, </a:t>
            </a:r>
            <a:r>
              <a:rPr lang="ko-KR" altLang="en-US" dirty="0"/>
              <a:t>화자 식별</a:t>
            </a:r>
            <a:r>
              <a:rPr lang="en-US" altLang="ko-KR" dirty="0"/>
              <a:t>, </a:t>
            </a:r>
            <a:r>
              <a:rPr lang="ko-KR" altLang="en-US" dirty="0"/>
              <a:t>시계열 예측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47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 err="1"/>
              <a:t>서포트벡터머신</a:t>
            </a:r>
            <a:r>
              <a:rPr lang="en-US" altLang="ko-KR" sz="1800" dirty="0"/>
              <a:t>(SVM)</a:t>
            </a:r>
            <a:r>
              <a:rPr lang="ko-KR" altLang="en-US" sz="1800" dirty="0"/>
              <a:t>의 개념</a:t>
            </a:r>
            <a:r>
              <a:rPr lang="en-US" altLang="ko-KR" sz="1800" dirty="0"/>
              <a:t> - </a:t>
            </a:r>
            <a:r>
              <a:rPr lang="ko-KR" altLang="en-US" sz="1800" dirty="0"/>
              <a:t>선형분리 가능한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100" dirty="0"/>
              <a:t>두 클래스를 분류할 수 있는 결정경계는 무수히 많음</a:t>
            </a:r>
            <a:endParaRPr lang="en-US" altLang="ko-KR" sz="1100" dirty="0"/>
          </a:p>
          <a:p>
            <a:pPr lvl="1"/>
            <a:r>
              <a:rPr lang="ko-KR" altLang="en-US" sz="1000" dirty="0">
                <a:solidFill>
                  <a:srgbClr val="0070C0"/>
                </a:solidFill>
              </a:rPr>
              <a:t>가장 적합한 하나의 결정 경계를 찾아야 함</a:t>
            </a:r>
            <a:endParaRPr lang="en-US" altLang="ko-KR" sz="1000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100" dirty="0"/>
              <a:t>아래 그림의 두 결정 경계는 모두 트레인 데이터에 대해서는 완벽하게 분류하고 있지만</a:t>
            </a:r>
            <a:r>
              <a:rPr lang="en-US" altLang="ko-KR" sz="1100" dirty="0"/>
              <a:t>, </a:t>
            </a:r>
            <a:r>
              <a:rPr lang="ko-KR" altLang="en-US" sz="1100" dirty="0"/>
              <a:t>새로운 데이터에 대해서는 성능이 달라질 수 밖에 없음</a:t>
            </a:r>
            <a:endParaRPr lang="en-US" altLang="ko-KR" sz="1100" dirty="0"/>
          </a:p>
          <a:p>
            <a:pPr lvl="1"/>
            <a:r>
              <a:rPr lang="en-US" altLang="ko-KR" sz="900" dirty="0"/>
              <a:t>A</a:t>
            </a:r>
            <a:r>
              <a:rPr lang="ko-KR" altLang="en-US" sz="900" dirty="0"/>
              <a:t>의 경우</a:t>
            </a:r>
            <a:r>
              <a:rPr lang="en-US" altLang="ko-KR" sz="900" dirty="0"/>
              <a:t>, </a:t>
            </a:r>
            <a:r>
              <a:rPr lang="ko-KR" altLang="en-US" sz="900" dirty="0"/>
              <a:t>결정 경계가 각 클래스에 너무 가까워 새로운 데이터에 대해 잘 작동하지 않을 가능성 큼</a:t>
            </a:r>
            <a:endParaRPr lang="en-US" altLang="ko-KR" sz="900" dirty="0"/>
          </a:p>
          <a:p>
            <a:pPr lvl="1"/>
            <a:r>
              <a:rPr lang="en-US" altLang="ko-KR" sz="900" dirty="0"/>
              <a:t>B</a:t>
            </a:r>
            <a:r>
              <a:rPr lang="ko-KR" altLang="en-US" sz="900" dirty="0"/>
              <a:t>의 경우</a:t>
            </a:r>
            <a:r>
              <a:rPr lang="en-US" altLang="ko-KR" sz="900" dirty="0"/>
              <a:t>, </a:t>
            </a:r>
            <a:r>
              <a:rPr lang="ko-KR" altLang="en-US" sz="900" dirty="0"/>
              <a:t>결정 경계가 각 클래스와 멀리 떨어져 있어 새로운 데이터에 대해서도 안정적으로 작동할 가능성 큼 </a:t>
            </a:r>
            <a:endParaRPr lang="en-US" altLang="ko-KR" sz="900" dirty="0"/>
          </a:p>
          <a:p>
            <a:pPr lvl="1"/>
            <a:endParaRPr lang="en-US" altLang="ko-KR" sz="900" dirty="0"/>
          </a:p>
          <a:p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결정 경계는 각 클래스의 데이터군으로부터 </a:t>
            </a:r>
            <a:r>
              <a:rPr lang="ko-KR" altLang="en-US" sz="1100" dirty="0">
                <a:solidFill>
                  <a:srgbClr val="C00000"/>
                </a:solidFill>
              </a:rPr>
              <a:t>최대한 멀리 떨어져 있는 것이 좋음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lvl="1"/>
            <a:r>
              <a:rPr lang="en-US" altLang="ko-KR" sz="900" dirty="0"/>
              <a:t>Support Vector Machine </a:t>
            </a:r>
            <a:r>
              <a:rPr lang="ko-KR" altLang="en-US" sz="900" dirty="0"/>
              <a:t>이라는 이름에서 </a:t>
            </a:r>
            <a:r>
              <a:rPr lang="en-US" altLang="ko-KR" sz="900" dirty="0">
                <a:solidFill>
                  <a:srgbClr val="0070C0"/>
                </a:solidFill>
              </a:rPr>
              <a:t>Support Vector</a:t>
            </a:r>
            <a:r>
              <a:rPr lang="ko-KR" altLang="en-US" sz="900" dirty="0"/>
              <a:t>는 결정 경계와 가장 가까이 있는 데이터 포인트를 의미</a:t>
            </a:r>
            <a:endParaRPr lang="en-US" altLang="ko-KR" sz="900" dirty="0"/>
          </a:p>
          <a:p>
            <a:pPr lvl="1"/>
            <a:r>
              <a:rPr lang="ko-KR" altLang="en-US" sz="900" dirty="0"/>
              <a:t>결정 경계와 </a:t>
            </a:r>
            <a:r>
              <a:rPr lang="en-US" altLang="ko-KR" sz="900" dirty="0">
                <a:solidFill>
                  <a:srgbClr val="0070C0"/>
                </a:solidFill>
              </a:rPr>
              <a:t>Support Vector </a:t>
            </a:r>
            <a:r>
              <a:rPr lang="ko-KR" altLang="en-US" sz="900" dirty="0"/>
              <a:t>사이의 거리를 </a:t>
            </a:r>
            <a:r>
              <a:rPr lang="en-US" altLang="ko-KR" sz="900" dirty="0">
                <a:solidFill>
                  <a:srgbClr val="0070C0"/>
                </a:solidFill>
              </a:rPr>
              <a:t>margin</a:t>
            </a:r>
            <a:r>
              <a:rPr lang="en-US" altLang="ko-KR" sz="900" dirty="0"/>
              <a:t> </a:t>
            </a:r>
            <a:r>
              <a:rPr lang="ko-KR" altLang="en-US" sz="900" dirty="0"/>
              <a:t>이라 함</a:t>
            </a:r>
            <a:endParaRPr lang="en-US" altLang="ko-KR" sz="900" dirty="0"/>
          </a:p>
          <a:p>
            <a:pPr lvl="1"/>
            <a:r>
              <a:rPr lang="ko-KR" altLang="en-US" sz="900" dirty="0">
                <a:solidFill>
                  <a:srgbClr val="C00000"/>
                </a:solidFill>
              </a:rPr>
              <a:t>즉</a:t>
            </a:r>
            <a:r>
              <a:rPr lang="en-US" altLang="ko-KR" sz="900" dirty="0">
                <a:solidFill>
                  <a:srgbClr val="C00000"/>
                </a:solidFill>
              </a:rPr>
              <a:t>, </a:t>
            </a:r>
            <a:r>
              <a:rPr lang="ko-KR" altLang="en-US" sz="900" dirty="0">
                <a:solidFill>
                  <a:srgbClr val="C00000"/>
                </a:solidFill>
              </a:rPr>
              <a:t>최적의 결정 경계는 </a:t>
            </a:r>
            <a:r>
              <a:rPr lang="en-US" altLang="ko-KR" sz="900" dirty="0">
                <a:solidFill>
                  <a:srgbClr val="C00000"/>
                </a:solidFill>
              </a:rPr>
              <a:t>margin</a:t>
            </a:r>
            <a:r>
              <a:rPr lang="ko-KR" altLang="en-US" sz="900" dirty="0">
                <a:solidFill>
                  <a:srgbClr val="C00000"/>
                </a:solidFill>
              </a:rPr>
              <a:t>을 최대화하는 결정 경계를 의미</a:t>
            </a:r>
            <a:endParaRPr lang="en-US" altLang="ko-KR" sz="900" dirty="0">
              <a:solidFill>
                <a:srgbClr val="C00000"/>
              </a:solidFill>
            </a:endParaRPr>
          </a:p>
        </p:txBody>
      </p:sp>
      <p:pic>
        <p:nvPicPr>
          <p:cNvPr id="6" name="_x372124840" descr="EMB00001e7c2f1f">
            <a:extLst>
              <a:ext uri="{FF2B5EF4-FFF2-40B4-BE49-F238E27FC236}">
                <a16:creationId xmlns:a16="http://schemas.microsoft.com/office/drawing/2014/main" id="{AAB81424-0179-46D8-BEFC-4EAAF95F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3497593"/>
            <a:ext cx="2555875" cy="11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372145000" descr="EMB00001e7c2f27">
            <a:extLst>
              <a:ext uri="{FF2B5EF4-FFF2-40B4-BE49-F238E27FC236}">
                <a16:creationId xmlns:a16="http://schemas.microsoft.com/office/drawing/2014/main" id="{72F09C93-2014-467B-849B-BD2BDBCB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"/>
          <a:stretch/>
        </p:blipFill>
        <p:spPr bwMode="auto">
          <a:xfrm>
            <a:off x="4495800" y="3181350"/>
            <a:ext cx="2249726" cy="17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9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 err="1"/>
              <a:t>서포트벡터머신</a:t>
            </a:r>
            <a:r>
              <a:rPr lang="en-US" altLang="ko-KR" sz="1800" dirty="0"/>
              <a:t>(SVM)</a:t>
            </a:r>
            <a:r>
              <a:rPr lang="ko-KR" altLang="en-US" sz="1800" dirty="0"/>
              <a:t>의 개념</a:t>
            </a:r>
            <a:r>
              <a:rPr lang="en-US" altLang="ko-KR" sz="1800" dirty="0"/>
              <a:t> - </a:t>
            </a:r>
            <a:r>
              <a:rPr lang="ko-KR" altLang="en-US" sz="1800" dirty="0"/>
              <a:t>선형분리 가능한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370CB-FDE8-4E1F-9290-D088ABCE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SVM</a:t>
            </a:r>
            <a:r>
              <a:rPr lang="ko-KR" altLang="en-US" dirty="0"/>
              <a:t>에서는 결정 경계를 정의하는 것은 결국 </a:t>
            </a:r>
            <a:r>
              <a:rPr lang="en-US" altLang="ko-KR" dirty="0"/>
              <a:t>support vector</a:t>
            </a:r>
            <a:endParaRPr lang="ko-KR" altLang="en-US" dirty="0"/>
          </a:p>
          <a:p>
            <a:pPr lvl="1"/>
            <a:r>
              <a:rPr lang="ko-KR" altLang="en-US" sz="1100" dirty="0"/>
              <a:t>데이터 포인트 중에서 </a:t>
            </a:r>
            <a:r>
              <a:rPr lang="en-US" altLang="ko-KR" sz="1100" dirty="0"/>
              <a:t>support vector</a:t>
            </a:r>
            <a:r>
              <a:rPr lang="ko-KR" altLang="en-US" sz="1100" dirty="0"/>
              <a:t>만 잘 골라내면 </a:t>
            </a:r>
            <a:r>
              <a:rPr lang="en-US" altLang="ko-KR" sz="1100" dirty="0"/>
              <a:t>SVM</a:t>
            </a:r>
            <a:r>
              <a:rPr lang="ko-KR" altLang="en-US" sz="1100" dirty="0"/>
              <a:t>의 결정경계를 찾는 데 나머지 데이터 포인트들은 필요하지 않음</a:t>
            </a:r>
            <a:endParaRPr lang="en-US" altLang="ko-KR" sz="1100" dirty="0"/>
          </a:p>
          <a:p>
            <a:pPr lvl="2"/>
            <a:r>
              <a:rPr lang="ko-KR" altLang="en-US" sz="1000" dirty="0"/>
              <a:t>모델의 연산속도가 매우 빠름</a:t>
            </a:r>
            <a:endParaRPr lang="en-US" altLang="ko-KR" sz="1000" dirty="0"/>
          </a:p>
          <a:p>
            <a:pPr lvl="2"/>
            <a:endParaRPr lang="en-US" altLang="ko-KR" sz="1000" dirty="0"/>
          </a:p>
          <a:p>
            <a:r>
              <a:rPr lang="en-US" altLang="ko-KR" dirty="0"/>
              <a:t>SVM</a:t>
            </a:r>
            <a:r>
              <a:rPr lang="ko-KR" altLang="en-US" dirty="0"/>
              <a:t>은 데이터들을 올바른 클래스로 분류하면서 </a:t>
            </a:r>
            <a:r>
              <a:rPr lang="en-US" altLang="ko-KR" dirty="0"/>
              <a:t>margin </a:t>
            </a:r>
            <a:r>
              <a:rPr lang="ko-KR" altLang="en-US" dirty="0"/>
              <a:t>크기를 최대화해야 하는데</a:t>
            </a:r>
            <a:r>
              <a:rPr lang="en-US" altLang="ko-KR" dirty="0"/>
              <a:t>, </a:t>
            </a:r>
            <a:r>
              <a:rPr lang="ko-KR" altLang="en-US" dirty="0"/>
              <a:t>이상치</a:t>
            </a:r>
            <a:r>
              <a:rPr lang="en-US" altLang="ko-KR" dirty="0"/>
              <a:t>(outlier)</a:t>
            </a:r>
            <a:r>
              <a:rPr lang="ko-KR" altLang="en-US" dirty="0"/>
              <a:t>를 잘 다루는 것도 매우 중요</a:t>
            </a:r>
            <a:endParaRPr lang="en-US" altLang="ko-KR" dirty="0"/>
          </a:p>
          <a:p>
            <a:pPr lvl="1"/>
            <a:r>
              <a:rPr lang="ko-KR" altLang="en-US" sz="1100" dirty="0"/>
              <a:t>이상치를 얼마나 허용할 것인지는 데이터 셋에 따라 그 정도가 다르며 기준을 바꿔가며 최적의 값을 찾아야 함</a:t>
            </a:r>
          </a:p>
          <a:p>
            <a:pPr lvl="2"/>
            <a:r>
              <a:rPr lang="en-US" altLang="ko-KR" dirty="0"/>
              <a:t>Hard margin SVM</a:t>
            </a:r>
          </a:p>
          <a:p>
            <a:pPr lvl="2"/>
            <a:r>
              <a:rPr lang="en-US" altLang="ko-KR" dirty="0"/>
              <a:t>Soft margin SVM</a:t>
            </a:r>
          </a:p>
          <a:p>
            <a:pPr lvl="1"/>
            <a:endParaRPr lang="en-US" altLang="ko-KR" sz="900" dirty="0">
              <a:solidFill>
                <a:srgbClr val="C00000"/>
              </a:solidFill>
            </a:endParaRPr>
          </a:p>
        </p:txBody>
      </p:sp>
      <p:pic>
        <p:nvPicPr>
          <p:cNvPr id="9" name="_x187010984" descr="EMB00001e7c2f3a">
            <a:extLst>
              <a:ext uri="{FF2B5EF4-FFF2-40B4-BE49-F238E27FC236}">
                <a16:creationId xmlns:a16="http://schemas.microsoft.com/office/drawing/2014/main" id="{C2A102AD-7A89-4D27-8865-84B8D84C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00350"/>
            <a:ext cx="2471635" cy="20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33880-6353-43DB-A1B4-6CF7B38C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6223"/>
            <a:ext cx="2366486" cy="159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 err="1"/>
              <a:t>서포트벡터머신</a:t>
            </a:r>
            <a:r>
              <a:rPr lang="en-US" altLang="ko-KR" sz="1800" dirty="0"/>
              <a:t>(SVM)</a:t>
            </a:r>
            <a:r>
              <a:rPr lang="ko-KR" altLang="en-US" sz="1800" dirty="0"/>
              <a:t>의 개념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53B6A8-DA70-4E8F-A91E-94429B0B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09750"/>
            <a:ext cx="5029200" cy="2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92D3-DBF9-45BF-81E1-6C5FD7F4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서포트벡터머신</a:t>
            </a:r>
            <a:r>
              <a:rPr lang="en-US" altLang="ko-KR" dirty="0"/>
              <a:t>(SVM)</a:t>
            </a:r>
            <a:r>
              <a:rPr lang="ko-KR" altLang="en-US" dirty="0"/>
              <a:t>의 개념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D5BA4-06F1-4A8E-AF43-7ABFB359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6350"/>
            <a:ext cx="304540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49C79D-F349-494F-BC5A-2EE42526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2" y="2952750"/>
            <a:ext cx="1831745" cy="154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95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22872</TotalTime>
  <Words>1308</Words>
  <Application>Microsoft Office PowerPoint</Application>
  <PresentationFormat>사용자 지정</PresentationFormat>
  <Paragraphs>244</Paragraphs>
  <Slides>20</Slides>
  <Notes>1</Notes>
  <HiddenSlides>2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KoPubWorld돋움체 Medium</vt:lpstr>
      <vt:lpstr>Arial</vt:lpstr>
      <vt:lpstr>굴림</vt:lpstr>
      <vt:lpstr>나눔스퀘어</vt:lpstr>
      <vt:lpstr>Cambria Math</vt:lpstr>
      <vt:lpstr>맑은 고딕</vt:lpstr>
      <vt:lpstr>KoPubWorld돋움체_Pro Light</vt:lpstr>
      <vt:lpstr>나눔스퀘어라운드 Bold</vt:lpstr>
      <vt:lpstr>KoPubWorld돋움체_Pro Bold</vt:lpstr>
      <vt:lpstr>Calibri Light</vt:lpstr>
      <vt:lpstr>나눔스퀘어라운드 Light</vt:lpstr>
      <vt:lpstr>KoPubWorld바탕체 Medium</vt:lpstr>
      <vt:lpstr>Cambria</vt:lpstr>
      <vt:lpstr>Office 테마</vt:lpstr>
      <vt:lpstr>PowerPoint 프레젠테이션</vt:lpstr>
      <vt:lpstr>분류: 수학적 매핑(Mathematical mapping)</vt:lpstr>
      <vt:lpstr>서포트벡터머신(SVM)</vt:lpstr>
      <vt:lpstr>서포트벡터머신(SVM)</vt:lpstr>
      <vt:lpstr>서포트벡터머신(SVM) – History and Applications</vt:lpstr>
      <vt:lpstr>서포트벡터머신(SVM)의 개념 - 선형분리 가능한 경우</vt:lpstr>
      <vt:lpstr>서포트벡터머신(SVM)의 개념 - 선형분리 가능한 경우</vt:lpstr>
      <vt:lpstr>서포트벡터머신(SVM)의 개념</vt:lpstr>
      <vt:lpstr>서포트벡터머신(SVM)의 개념</vt:lpstr>
      <vt:lpstr>선형 분리가 가능한 데이터</vt:lpstr>
      <vt:lpstr>SVM의 수식적 접근 - 선형분리 가능한 경우</vt:lpstr>
      <vt:lpstr>SVM의 수식적 접근 - 선형분리 가능한 경우</vt:lpstr>
      <vt:lpstr>SVM의 수식적 접근 - 선형분리 가능한 경우</vt:lpstr>
      <vt:lpstr>SVM의 수식적 접근 - 선형분리 가능한 경우</vt:lpstr>
      <vt:lpstr>SVM의 수식적 접근 - 선형분리 가능한 경우</vt:lpstr>
      <vt:lpstr>고차원에서 효과적인 SVM</vt:lpstr>
      <vt:lpstr>Soft margin</vt:lpstr>
      <vt:lpstr>SVM – 선형분리가 불가능한 경우</vt:lpstr>
      <vt:lpstr>SVM – Kernel functions</vt:lpstr>
      <vt:lpstr>SVM의 수식적 접근 – 선형분리가 불가능한 경우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568</cp:revision>
  <dcterms:created xsi:type="dcterms:W3CDTF">2016-10-05T02:16:34Z</dcterms:created>
  <dcterms:modified xsi:type="dcterms:W3CDTF">2022-10-26T05:30:43Z</dcterms:modified>
</cp:coreProperties>
</file>